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5" r:id="rId1"/>
  </p:sldMasterIdLst>
  <p:notesMasterIdLst>
    <p:notesMasterId r:id="rId18"/>
  </p:notesMasterIdLst>
  <p:sldIdLst>
    <p:sldId id="256" r:id="rId2"/>
    <p:sldId id="281" r:id="rId3"/>
    <p:sldId id="282" r:id="rId4"/>
    <p:sldId id="285" r:id="rId5"/>
    <p:sldId id="286" r:id="rId6"/>
    <p:sldId id="305" r:id="rId7"/>
    <p:sldId id="284" r:id="rId8"/>
    <p:sldId id="267" r:id="rId9"/>
    <p:sldId id="273" r:id="rId10"/>
    <p:sldId id="266" r:id="rId11"/>
    <p:sldId id="280" r:id="rId12"/>
    <p:sldId id="268" r:id="rId13"/>
    <p:sldId id="307" r:id="rId14"/>
    <p:sldId id="261" r:id="rId15"/>
    <p:sldId id="274" r:id="rId16"/>
    <p:sldId id="30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42" autoAdjust="0"/>
  </p:normalViewPr>
  <p:slideViewPr>
    <p:cSldViewPr snapToGrid="0">
      <p:cViewPr varScale="1">
        <p:scale>
          <a:sx n="66" d="100"/>
          <a:sy n="66" d="100"/>
        </p:scale>
        <p:origin x="64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888B9B-0960-4B6A-887B-89F2418453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6FEBC6-F0EA-4D84-9A8C-F5F353B29F7E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В 2026-2027 учебном году планируется открыть </a:t>
          </a:r>
        </a:p>
        <a:p>
          <a:pPr rtl="0"/>
          <a:r>
            <a:rPr lang="ru-RU" dirty="0" smtClean="0">
              <a:solidFill>
                <a:schemeClr val="tx1"/>
              </a:solidFill>
            </a:rPr>
            <a:t>3 первых класса</a:t>
          </a:r>
          <a:endParaRPr lang="ru-RU" dirty="0">
            <a:solidFill>
              <a:schemeClr val="tx1"/>
            </a:solidFill>
          </a:endParaRPr>
        </a:p>
      </dgm:t>
    </dgm:pt>
    <dgm:pt modelId="{3A00984E-48D3-4165-8735-501035D32DA9}" type="parTrans" cxnId="{89657FEC-3513-4E12-9775-88E43CA7DA9A}">
      <dgm:prSet/>
      <dgm:spPr/>
      <dgm:t>
        <a:bodyPr/>
        <a:lstStyle/>
        <a:p>
          <a:endParaRPr lang="ru-RU"/>
        </a:p>
      </dgm:t>
    </dgm:pt>
    <dgm:pt modelId="{4835793D-C127-446B-AAB1-1B3F50EDF952}" type="sibTrans" cxnId="{89657FEC-3513-4E12-9775-88E43CA7DA9A}">
      <dgm:prSet/>
      <dgm:spPr/>
      <dgm:t>
        <a:bodyPr/>
        <a:lstStyle/>
        <a:p>
          <a:endParaRPr lang="ru-RU"/>
        </a:p>
      </dgm:t>
    </dgm:pt>
    <dgm:pt modelId="{AD39214A-C018-4CE7-A9BD-DC9D458851B3}" type="pres">
      <dgm:prSet presAssocID="{EC888B9B-0960-4B6A-887B-89F2418453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3AAFE6-9774-4C1B-8AB3-006ABE7E2CB6}" type="pres">
      <dgm:prSet presAssocID="{796FEBC6-F0EA-4D84-9A8C-F5F353B29F7E}" presName="parentText" presStyleLbl="node1" presStyleIdx="0" presStyleCnt="1" custLinFactNeighborX="23903" custLinFactNeighborY="99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4CC92D-C11E-437E-9677-95F0CAD4B9F2}" type="presOf" srcId="{796FEBC6-F0EA-4D84-9A8C-F5F353B29F7E}" destId="{583AAFE6-9774-4C1B-8AB3-006ABE7E2CB6}" srcOrd="0" destOrd="0" presId="urn:microsoft.com/office/officeart/2005/8/layout/vList2"/>
    <dgm:cxn modelId="{23D97567-CD17-493B-BEFE-9664BE2B5A6E}" type="presOf" srcId="{EC888B9B-0960-4B6A-887B-89F241845340}" destId="{AD39214A-C018-4CE7-A9BD-DC9D458851B3}" srcOrd="0" destOrd="0" presId="urn:microsoft.com/office/officeart/2005/8/layout/vList2"/>
    <dgm:cxn modelId="{89657FEC-3513-4E12-9775-88E43CA7DA9A}" srcId="{EC888B9B-0960-4B6A-887B-89F241845340}" destId="{796FEBC6-F0EA-4D84-9A8C-F5F353B29F7E}" srcOrd="0" destOrd="0" parTransId="{3A00984E-48D3-4165-8735-501035D32DA9}" sibTransId="{4835793D-C127-446B-AAB1-1B3F50EDF952}"/>
    <dgm:cxn modelId="{9F2D512E-D4DA-4DD6-A667-716F9988D830}" type="presParOf" srcId="{AD39214A-C018-4CE7-A9BD-DC9D458851B3}" destId="{583AAFE6-9774-4C1B-8AB3-006ABE7E2C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AAFE6-9774-4C1B-8AB3-006ABE7E2CB6}">
      <dsp:nvSpPr>
        <dsp:cNvPr id="0" name=""/>
        <dsp:cNvSpPr/>
      </dsp:nvSpPr>
      <dsp:spPr>
        <a:xfrm>
          <a:off x="0" y="7749"/>
          <a:ext cx="7680352" cy="1095119"/>
        </a:xfrm>
        <a:prstGeom prst="roundRect">
          <a:avLst/>
        </a:prstGeom>
        <a:solidFill>
          <a:schemeClr val="bg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В 2026-2027 учебном году планируется открыть 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3 первых класса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53459" y="61208"/>
        <a:ext cx="7573434" cy="988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2A7B1-4BF2-4EAC-A11F-2F2FA626F52E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DB1B-1564-4189-B39A-66EE90A98C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38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DB1B-1564-4189-B39A-66EE90A98CB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403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DB1B-1564-4189-B39A-66EE90A98CB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778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DB1B-1564-4189-B39A-66EE90A98CB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841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DB1B-1564-4189-B39A-66EE90A98CB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229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DB1B-1564-4189-B39A-66EE90A98CB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676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52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086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1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87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289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267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6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088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938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332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7987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919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5731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866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171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64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89665-C9A3-4442-A845-913DCC6CA91C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154BBD7-C8AC-461A-9DEE-421C5B371E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18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hyperlink" Target="https://school51.oshkole.ru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1064"/>
            <a:ext cx="12191999" cy="68690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853" y="2518023"/>
            <a:ext cx="8099932" cy="320901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ru-RU" sz="67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 ребёнок идёт в школу</a:t>
            </a:r>
            <a:br>
              <a:rPr lang="ru-RU" sz="67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7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7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26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2070" y="1065554"/>
            <a:ext cx="5067843" cy="22058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Директор МОУ СШ № 51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Глаголева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Людмила Витальевна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5223352"/>
            <a:ext cx="9179997" cy="645635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Официальный сайт школы </a:t>
            </a:r>
            <a:r>
              <a:rPr lang="en-US" sz="2800" dirty="0">
                <a:solidFill>
                  <a:schemeClr val="bg1"/>
                </a:solidFill>
                <a:hlinkClick r:id="rId4"/>
              </a:rPr>
              <a:t>https://</a:t>
            </a:r>
            <a:r>
              <a:rPr lang="en-US" sz="2800" dirty="0" smtClean="0">
                <a:solidFill>
                  <a:schemeClr val="bg1"/>
                </a:solidFill>
                <a:hlinkClick r:id="rId4"/>
              </a:rPr>
              <a:t>school51.oshkole.ru</a:t>
            </a:r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41118" y="3905708"/>
            <a:ext cx="8278667" cy="1158981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400121,  Волгоград,  ул. им. Кропоткина 9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Телефон: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>
                <a:solidFill>
                  <a:srgbClr val="002060"/>
                </a:solidFill>
              </a:rPr>
              <a:t>+7 (8442) 701289  /Приемная/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0"/>
          <a:stretch/>
        </p:blipFill>
        <p:spPr>
          <a:xfrm>
            <a:off x="1741118" y="1050028"/>
            <a:ext cx="3302520" cy="266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44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35502878"/>
              </p:ext>
            </p:extLst>
          </p:nvPr>
        </p:nvGraphicFramePr>
        <p:xfrm>
          <a:off x="221256" y="120003"/>
          <a:ext cx="7680352" cy="110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Объект 5"/>
          <p:cNvSpPr txBox="1">
            <a:spLocks/>
          </p:cNvSpPr>
          <p:nvPr/>
        </p:nvSpPr>
        <p:spPr>
          <a:xfrm>
            <a:off x="572107" y="1342875"/>
            <a:ext cx="3811837" cy="3521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chemeClr val="bg1"/>
                </a:solidFill>
              </a:rPr>
              <a:t>Леонтьева Наталья Константиновна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Объект 5"/>
          <p:cNvSpPr txBox="1">
            <a:spLocks/>
          </p:cNvSpPr>
          <p:nvPr/>
        </p:nvSpPr>
        <p:spPr>
          <a:xfrm>
            <a:off x="4249228" y="1388429"/>
            <a:ext cx="3811837" cy="3521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err="1" smtClean="0">
                <a:solidFill>
                  <a:schemeClr val="bg1"/>
                </a:solidFill>
              </a:rPr>
              <a:t>Ходько</a:t>
            </a:r>
            <a:r>
              <a:rPr lang="ru-RU" dirty="0" smtClean="0">
                <a:solidFill>
                  <a:schemeClr val="bg1"/>
                </a:solidFill>
              </a:rPr>
              <a:t> Ирина Алексеевна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Объект 5"/>
          <p:cNvSpPr txBox="1">
            <a:spLocks/>
          </p:cNvSpPr>
          <p:nvPr/>
        </p:nvSpPr>
        <p:spPr>
          <a:xfrm>
            <a:off x="7807672" y="1388429"/>
            <a:ext cx="3811837" cy="3521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chemeClr val="bg1"/>
                </a:solidFill>
              </a:rPr>
              <a:t>Епифанова </a:t>
            </a:r>
            <a:r>
              <a:rPr lang="ru-RU" dirty="0" smtClean="0">
                <a:solidFill>
                  <a:schemeClr val="bg1"/>
                </a:solidFill>
              </a:rPr>
              <a:t>Юлия </a:t>
            </a:r>
            <a:r>
              <a:rPr lang="ru-RU" dirty="0" smtClean="0">
                <a:solidFill>
                  <a:schemeClr val="bg1"/>
                </a:solidFill>
              </a:rPr>
              <a:t>Юрьевна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3150" y="2183669"/>
            <a:ext cx="2786782" cy="418739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7198" y="2183669"/>
            <a:ext cx="2793762" cy="42021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0"/>
          <a:srcRect l="19303" t="25691" r="12237"/>
          <a:stretch/>
        </p:blipFill>
        <p:spPr>
          <a:xfrm>
            <a:off x="8658226" y="2183669"/>
            <a:ext cx="2707501" cy="430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167" y="2131403"/>
            <a:ext cx="5461347" cy="215447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800" dirty="0" smtClean="0">
                <a:solidFill>
                  <a:schemeClr val="bg1"/>
                </a:solidFill>
              </a:rPr>
              <a:t>Программа </a:t>
            </a:r>
          </a:p>
          <a:p>
            <a:pPr marL="0" indent="0" algn="ctr">
              <a:buNone/>
            </a:pPr>
            <a:r>
              <a:rPr lang="ru-RU" sz="5400" b="1" dirty="0" smtClean="0">
                <a:solidFill>
                  <a:schemeClr val="bg1"/>
                </a:solidFill>
              </a:rPr>
              <a:t>«Школа России»</a:t>
            </a:r>
            <a:endParaRPr lang="en-US" sz="5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5400" b="1" dirty="0" smtClean="0">
                <a:solidFill>
                  <a:schemeClr val="bg1"/>
                </a:solidFill>
              </a:rPr>
              <a:t>1</a:t>
            </a:r>
            <a:r>
              <a:rPr lang="ru-RU" sz="5400" b="1" dirty="0" smtClean="0">
                <a:solidFill>
                  <a:schemeClr val="bg1"/>
                </a:solidFill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</a:rPr>
              <a:t>-</a:t>
            </a:r>
            <a:r>
              <a:rPr lang="ru-RU" sz="5400" b="1" dirty="0" smtClean="0">
                <a:solidFill>
                  <a:schemeClr val="bg1"/>
                </a:solidFill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</a:rPr>
              <a:t>4 </a:t>
            </a:r>
            <a:r>
              <a:rPr lang="ru-RU" sz="5400" b="1" dirty="0" smtClean="0">
                <a:solidFill>
                  <a:schemeClr val="bg1"/>
                </a:solidFill>
              </a:rPr>
              <a:t>классы</a:t>
            </a:r>
            <a:endParaRPr lang="ru-RU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036" y="1394315"/>
            <a:ext cx="5181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37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608" y="1183907"/>
            <a:ext cx="10058400" cy="65161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ru-RU" sz="3100" b="1" i="1" dirty="0">
                <a:solidFill>
                  <a:schemeClr val="bg1"/>
                </a:solidFill>
              </a:rPr>
              <a:t>Особенности организации учебного процесса</a:t>
            </a:r>
            <a:r>
              <a:rPr lang="ru-RU" sz="3100" i="1" dirty="0">
                <a:solidFill>
                  <a:schemeClr val="bg1"/>
                </a:solidFill>
              </a:rPr>
              <a:t>:</a:t>
            </a:r>
            <a:br>
              <a:rPr lang="ru-RU" sz="3100" i="1" dirty="0">
                <a:solidFill>
                  <a:schemeClr val="bg1"/>
                </a:solidFill>
              </a:rPr>
            </a:br>
            <a:r>
              <a:rPr lang="ru-RU" sz="3100" i="1" dirty="0">
                <a:solidFill>
                  <a:schemeClr val="bg1"/>
                </a:solidFill>
              </a:rPr>
              <a:t/>
            </a:r>
            <a:br>
              <a:rPr lang="ru-RU" sz="3100" i="1" dirty="0">
                <a:solidFill>
                  <a:schemeClr val="bg1"/>
                </a:solidFill>
              </a:rPr>
            </a:br>
            <a:r>
              <a:rPr lang="ru-RU" sz="3100" i="1" dirty="0">
                <a:solidFill>
                  <a:schemeClr val="bg1"/>
                </a:solidFill>
              </a:rPr>
              <a:t>- </a:t>
            </a:r>
            <a:r>
              <a:rPr lang="ru-RU" sz="3100" dirty="0">
                <a:solidFill>
                  <a:schemeClr val="bg1"/>
                </a:solidFill>
              </a:rPr>
              <a:t>пятидневная учебная неделя;</a:t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>- первая смена;</a:t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>- минимальное по объему домашнее задание;</a:t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>- </a:t>
            </a:r>
            <a:r>
              <a:rPr lang="ru-RU" sz="3100" dirty="0" err="1">
                <a:solidFill>
                  <a:schemeClr val="bg1"/>
                </a:solidFill>
              </a:rPr>
              <a:t>безотметочное</a:t>
            </a:r>
            <a:r>
              <a:rPr lang="ru-RU" sz="3100" dirty="0">
                <a:solidFill>
                  <a:schemeClr val="bg1"/>
                </a:solidFill>
              </a:rPr>
              <a:t> обучение в первом классе;</a:t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>- адаптационный период – 1 </a:t>
            </a:r>
            <a:r>
              <a:rPr lang="ru-RU" sz="3100" dirty="0" smtClean="0">
                <a:solidFill>
                  <a:schemeClr val="bg1"/>
                </a:solidFill>
              </a:rPr>
              <a:t>четверть</a:t>
            </a:r>
            <a:r>
              <a:rPr lang="ru-RU" sz="3100" dirty="0">
                <a:solidFill>
                  <a:schemeClr val="bg1"/>
                </a:solidFill>
              </a:rPr>
              <a:t/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>- дополнительная неделя каникул в 3 четверти;</a:t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>- организация бесплатного завтрака для всех детей начальной школы;</a:t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>- после уроков работает группа продленного дня до 17:00</a:t>
            </a:r>
            <a:r>
              <a:rPr lang="ru-RU" sz="4000" dirty="0">
                <a:solidFill>
                  <a:schemeClr val="bg1"/>
                </a:solidFill>
              </a:rPr>
              <a:t/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/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en-US" sz="41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1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16158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3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788" y="625642"/>
            <a:ext cx="10459453" cy="534202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Недельная учебная нагрузка первоклассника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Русский язык (письмо) – 5 часов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Литературное чтение (обучение грамоте) -4 часа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Математика – 4 часа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Окружающий мир – 2 часа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Изобразительное искусство – 1 час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Труд (технология) – 1 час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Музыка – 1 час</a:t>
            </a:r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Физкультура – 3 часа</a:t>
            </a:r>
            <a:br>
              <a:rPr lang="ru-RU" sz="3100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5841" t="23158" r="77737" b="47368"/>
          <a:stretch/>
        </p:blipFill>
        <p:spPr>
          <a:xfrm>
            <a:off x="196066" y="1506993"/>
            <a:ext cx="1321162" cy="13338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8850" t="22143" r="54341" b="44143"/>
          <a:stretch/>
        </p:blipFill>
        <p:spPr>
          <a:xfrm>
            <a:off x="398713" y="3466500"/>
            <a:ext cx="1453416" cy="15450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49579" t="22316" r="32184" b="46105"/>
          <a:stretch/>
        </p:blipFill>
        <p:spPr>
          <a:xfrm>
            <a:off x="9625517" y="4539554"/>
            <a:ext cx="1620639" cy="15785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71763" t="22456" r="11579" b="46667"/>
          <a:stretch/>
        </p:blipFill>
        <p:spPr>
          <a:xfrm>
            <a:off x="10116377" y="2753380"/>
            <a:ext cx="1333424" cy="13903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4500" t="60631" r="74658" b="9895"/>
          <a:stretch/>
        </p:blipFill>
        <p:spPr>
          <a:xfrm>
            <a:off x="2107931" y="2722098"/>
            <a:ext cx="1596200" cy="12697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7395" t="60491" r="11026" b="8772"/>
          <a:stretch/>
        </p:blipFill>
        <p:spPr>
          <a:xfrm>
            <a:off x="339921" y="5244606"/>
            <a:ext cx="3927926" cy="81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1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356" y="991402"/>
            <a:ext cx="10587790" cy="4875196"/>
          </a:xfrm>
          <a:ln w="38100">
            <a:solidFill>
              <a:schemeClr val="bg1"/>
            </a:solidFill>
            <a:prstDash val="lgDashDotDot"/>
          </a:ln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 есть свои требования и правила, которые обязан соблюдать каждый ученик и родитель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Начало занятий в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8.00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опаздывай!!!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Родители провожают детей, заводя в школу. Встречают после уроков на улице.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 в школу родителям разрешен после 14:00 по предварительной договоренности с учителем.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87304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136" y="523185"/>
            <a:ext cx="11440242" cy="64118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проживающих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закреплено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ОУ, </a:t>
            </a:r>
            <a:r>
              <a:rPr lang="en-US" sz="40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br>
              <a:rPr lang="ru-RU" sz="40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2026 года </a:t>
            </a:r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9:05</a:t>
            </a:r>
            <a:r>
              <a:rPr lang="en-US" sz="40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698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5"/>
          <a:stretch/>
        </p:blipFill>
        <p:spPr>
          <a:xfrm>
            <a:off x="901261" y="852978"/>
            <a:ext cx="10526348" cy="499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82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30" name="Arc 29">
            <a:extLst>
              <a:ext uri="{FF2B5EF4-FFF2-40B4-BE49-F238E27FC236}">
                <a16:creationId xmlns:a16="http://schemas.microsoft.com/office/drawing/2014/main" xmlns="" id="{E58B2195-5055-402F-A3E7-53FF0E498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650" y="2464067"/>
            <a:ext cx="10630698" cy="509535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3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en-US" sz="32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en-US" sz="32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ОУ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принимаются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достижении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lang="ru-RU" sz="32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u="sng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4000" b="1" u="sng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4000" b="1" u="sng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6 </a:t>
            </a:r>
            <a:r>
              <a:rPr lang="en-US" sz="4000" b="1" u="sng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</a:t>
            </a:r>
            <a:r>
              <a:rPr lang="en-US" sz="4000" b="1" u="sng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u="sng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32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противопоказаний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позже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40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раннем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позднем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согласованию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Территориальным управлением образованием ТЗР</a:t>
            </a:r>
            <a:r>
              <a:rPr lang="en-US" sz="24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4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письменному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заявлению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</a:t>
            </a:r>
            <a:r>
              <a:rPr lang="en-US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528AA953-F4F9-4DC5-97C7-491F4AF937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97079" y="5607717"/>
            <a:ext cx="513442" cy="499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967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E04B5EB-F158-4507-90DD-BD23620C7C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292" y="3629050"/>
            <a:ext cx="3261451" cy="2143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744" y="3629050"/>
            <a:ext cx="2143125" cy="214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8779" y="3629050"/>
            <a:ext cx="2143125" cy="2143125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05072" y="1153500"/>
            <a:ext cx="10378456" cy="1280890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bg1"/>
                </a:solidFill>
              </a:rPr>
              <a:t>Подача документов</a:t>
            </a:r>
            <a:endParaRPr lang="ru-RU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62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7150" y="-101471"/>
            <a:ext cx="7110752" cy="6027245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внеочередном порядке в МОУ СШ №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места: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военнослужащих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специальной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военной операции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задач;</a:t>
            </a:r>
            <a:b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-детям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полиции и органов внутренних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-детям сотрудников, проходящих службу в учреждениях и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органах уголовно-исполнительной системы, федеральной противопожарной службе, органах по контролю за оборотом наркотических средств и психотропных веществ и таможенных органах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Федерации;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дети медицинских работников, оказывающих первичную медико-санитарную помощь;</a:t>
            </a:r>
            <a:b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одной семье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имеющие общее место жительство дети, братья и (или) сестры которых обучаются в МОУ СШ №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endParaRPr lang="en-US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668F846-00AE-4231-93B3-5756A258D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847" y="2047150"/>
            <a:ext cx="2856900" cy="2763699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9DC011D4-C95F-4B2E-9A3C-A46DCDE956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983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810" y="620290"/>
            <a:ext cx="9271882" cy="210352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иностранных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осуществляется после положительного прохождения тестирование на определение уровня владения русским языком</a:t>
            </a:r>
            <a:endPara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9DC011D4-C95F-4B2E-9A3C-A46DCDE956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557" y="3103475"/>
            <a:ext cx="8172650" cy="27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04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76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1808" y="1601346"/>
            <a:ext cx="9144000" cy="327459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5400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</a:t>
            </a:r>
            <a:r>
              <a:rPr lang="en-US" sz="5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54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приемной:</a:t>
            </a:r>
            <a:br>
              <a:rPr lang="ru-RU" sz="5400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solidFill>
                  <a:schemeClr val="bg1"/>
                </a:solidFill>
              </a:rPr>
              <a:t>понедельник-пятница </a:t>
            </a:r>
            <a:br>
              <a:rPr lang="ru-RU" sz="5400" dirty="0" smtClean="0">
                <a:solidFill>
                  <a:schemeClr val="bg1"/>
                </a:solidFill>
              </a:rPr>
            </a:br>
            <a:r>
              <a:rPr lang="ru-RU" sz="5400" b="1" dirty="0" smtClean="0">
                <a:solidFill>
                  <a:schemeClr val="bg1"/>
                </a:solidFill>
              </a:rPr>
              <a:t>9:00 </a:t>
            </a:r>
            <a:r>
              <a:rPr lang="ru-RU" sz="5400" b="1" dirty="0">
                <a:solidFill>
                  <a:schemeClr val="bg1"/>
                </a:solidFill>
              </a:rPr>
              <a:t>- </a:t>
            </a:r>
            <a:r>
              <a:rPr lang="ru-RU" sz="5400" b="1" dirty="0" smtClean="0">
                <a:solidFill>
                  <a:schemeClr val="bg1"/>
                </a:solidFill>
              </a:rPr>
              <a:t>1</a:t>
            </a:r>
            <a:r>
              <a:rPr lang="en-US" sz="5400" b="1" dirty="0" smtClean="0">
                <a:solidFill>
                  <a:schemeClr val="bg1"/>
                </a:solidFill>
              </a:rPr>
              <a:t>6</a:t>
            </a:r>
            <a:r>
              <a:rPr lang="ru-RU" sz="5400" b="1" dirty="0" smtClean="0">
                <a:solidFill>
                  <a:schemeClr val="bg1"/>
                </a:solidFill>
              </a:rPr>
              <a:t>:00</a:t>
            </a:r>
            <a:br>
              <a:rPr lang="ru-RU" sz="5400" b="1" dirty="0" smtClean="0">
                <a:solidFill>
                  <a:schemeClr val="bg1"/>
                </a:solidFill>
              </a:rPr>
            </a:br>
            <a:r>
              <a:rPr lang="ru-RU" sz="5400" b="1" dirty="0" smtClean="0">
                <a:solidFill>
                  <a:schemeClr val="bg1"/>
                </a:solidFill>
              </a:rPr>
              <a:t>перерыв 12:30-13:30</a:t>
            </a:r>
            <a:endParaRPr lang="en-US" sz="5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42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" y="0"/>
            <a:ext cx="12167617" cy="6858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F5569EEC-E12F-4856-B407-02B2813A4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E114F09-6A1B-4D0A-8203-1A5D23E54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482" y="2325089"/>
            <a:ext cx="2717319" cy="2207821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20" b="8910"/>
          <a:stretch/>
        </p:blipFill>
        <p:spPr bwMode="auto">
          <a:xfrm>
            <a:off x="1426541" y="188323"/>
            <a:ext cx="6914919" cy="648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508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7617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65152" y="966172"/>
            <a:ext cx="8911687" cy="128089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Наши двери открыты для новых учеников!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767" y="2316480"/>
            <a:ext cx="5580464" cy="383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291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TM02836342[[fn=Ион]]</Template>
  <TotalTime>4084</TotalTime>
  <Words>137</Words>
  <Application>Microsoft Office PowerPoint</Application>
  <PresentationFormat>Широкоэкранный</PresentationFormat>
  <Paragraphs>34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Легкий дым</vt:lpstr>
      <vt:lpstr>Ваш ребёнок идёт в школу  </vt:lpstr>
      <vt:lpstr> </vt:lpstr>
      <vt:lpstr> </vt:lpstr>
      <vt:lpstr> </vt:lpstr>
      <vt:lpstr>Особенности организации учебного процесса:  - пятидневная учебная неделя; - первая смена; - минимальное по объему домашнее задание; - безотметочное обучение в первом классе; - адаптационный период – 1 четверть - дополнительная неделя каникул в 3 четверти; - организация бесплатного завтрака для всех детей начальной школы; - после уроков работает группа продленного дня до 17:00   </vt:lpstr>
      <vt:lpstr>Недельная учебная нагрузка первоклассника Русский язык (письмо) – 5 часов Литературное чтение (обучение грамоте) -4 часа Математика – 4 часа Окружающий мир – 2 часа Изобразительное искусство – 1 час Труд (технология) – 1 час Музыка – 1 час Физкультура – 3 часа </vt:lpstr>
      <vt:lpstr>В школе есть свои требования и правила, которые обязан соблюдать каждый ученик и родитель: 1. Начало занятий в 8.00.  2. Не опаздывай!!! 3. Родители провожают детей, заводя в школу. Встречают после уроков на улице. Вход в школу родителям разрешен после 14:00 по предварительной договоренности с учителем.   </vt:lpstr>
      <vt:lpstr>Прием на обучение граждан, проживающих на территории, за которой закреплено ОУ, осуществляется с  1 апреля 2026 года  с 9:05    </vt:lpstr>
      <vt:lpstr>Презентация PowerPoint</vt:lpstr>
      <vt:lpstr>В 1-й класс ОУ принимаются граждане по достижении возраста   6 лет и 6 месяцев   при отсутствии противопоказаний по состоянию здоровья, но не позже достижения ими возраста 8 лет.  Прием на обучение в более раннем или более позднем возрасте осуществляется по согласованию с Территориальным управлением образованием ТЗР,  по письменному заявлению родителей (законных представителей).     </vt:lpstr>
      <vt:lpstr>Подача документов</vt:lpstr>
      <vt:lpstr>  Во внеочередном порядке в МОУ СШ № 51 предоставляются места:  -детям военнослужащих;  -детям участников специальной военной операции и погибших при выполнении задач;  -детям сотрудников полиции и органов внутренних дел;  -детям сотрудников, проходящих службу в учреждениях и органах уголовно-исполнительной системы, федеральной противопожарной службе, органах по контролю за оборотом наркотических средств и психотропных веществ и таможенных органах Российской Федерации;  - дети медицинских работников, оказывающих первичную медико-санитарную помощь; -проживающие в одной семье и имеющие общее место жительство дети, братья и (или) сестры которых обучаются в МОУ СШ № 51</vt:lpstr>
      <vt:lpstr>  Прием иностранных граждан осуществляется после положительного прохождения тестирование на определение уровня владения русским языком</vt:lpstr>
      <vt:lpstr>График работы приемной: понедельник-пятница  9:00 - 16:00 перерыв 12:30-13:30</vt:lpstr>
      <vt:lpstr>Презентация PowerPoint</vt:lpstr>
      <vt:lpstr>Наши двери открыты для новых учеников!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подачи документов для поступления в школу</dc:title>
  <dc:creator>алексей петров</dc:creator>
  <cp:lastModifiedBy>Леонтьева Наталья Константиновна</cp:lastModifiedBy>
  <cp:revision>58</cp:revision>
  <cp:lastPrinted>2025-03-21T11:29:44Z</cp:lastPrinted>
  <dcterms:created xsi:type="dcterms:W3CDTF">2022-12-02T17:55:31Z</dcterms:created>
  <dcterms:modified xsi:type="dcterms:W3CDTF">2026-03-19T08:49:04Z</dcterms:modified>
</cp:coreProperties>
</file>